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9" r:id="rId3"/>
    <p:sldId id="261" r:id="rId4"/>
    <p:sldId id="262" r:id="rId5"/>
  </p:sldIdLst>
  <p:sldSz cx="18288000" cy="10287000"/>
  <p:notesSz cx="6858000" cy="9144000"/>
  <p:embeddedFontLst>
    <p:embeddedFont>
      <p:font typeface="Asap" panose="020B0604020202020204" charset="0"/>
      <p:regular r:id="rId6"/>
    </p:embeddedFont>
    <p:embeddedFont>
      <p:font typeface="Cabin Bold" panose="020B0604020202020204" charset="0"/>
      <p:regular r:id="rId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9" d="100"/>
          <a:sy n="69" d="100"/>
        </p:scale>
        <p:origin x="48"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2.fntdata"/><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2/3/2026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2/3/2026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2/3/2026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2/3/2026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2/3/2026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2/3/2026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43B3B"/>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10887271" y="-376440"/>
            <a:ext cx="11039924" cy="11039880"/>
            <a:chOff x="0" y="0"/>
            <a:chExt cx="6350000" cy="6349975"/>
          </a:xfrm>
        </p:grpSpPr>
        <p:sp>
          <p:nvSpPr>
            <p:cNvPr id="3" name="Freeform 3"/>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t="-25047" b="-25047"/>
              </a:stretch>
            </a:blipFill>
          </p:spPr>
          <p:txBody>
            <a:bodyPr/>
            <a:lstStyle/>
            <a:p>
              <a:endParaRPr lang="en-US"/>
            </a:p>
          </p:txBody>
        </p:sp>
      </p:grpSp>
      <p:sp>
        <p:nvSpPr>
          <p:cNvPr id="5" name="TextBox 5"/>
          <p:cNvSpPr txBox="1"/>
          <p:nvPr/>
        </p:nvSpPr>
        <p:spPr>
          <a:xfrm>
            <a:off x="14883919" y="8909050"/>
            <a:ext cx="2375381" cy="326243"/>
          </a:xfrm>
          <a:prstGeom prst="rect">
            <a:avLst/>
          </a:prstGeom>
        </p:spPr>
        <p:txBody>
          <a:bodyPr lIns="0" tIns="0" rIns="0" bIns="0" rtlCol="0" anchor="t">
            <a:spAutoFit/>
          </a:bodyPr>
          <a:lstStyle/>
          <a:p>
            <a:pPr algn="l">
              <a:lnSpc>
                <a:spcPts val="2800"/>
              </a:lnSpc>
            </a:pPr>
            <a:r>
              <a:rPr lang="vi-VN" sz="2000" dirty="0">
                <a:solidFill>
                  <a:srgbClr val="D1D1CB"/>
                </a:solidFill>
                <a:latin typeface="Asap"/>
                <a:ea typeface="Asap"/>
                <a:cs typeface="Asap"/>
                <a:sym typeface="Asap"/>
              </a:rPr>
              <a:t>2/2026</a:t>
            </a:r>
            <a:endParaRPr lang="en-US" sz="2000" dirty="0">
              <a:solidFill>
                <a:srgbClr val="D1D1CB"/>
              </a:solidFill>
              <a:latin typeface="Asap"/>
              <a:ea typeface="Asap"/>
              <a:cs typeface="Asap"/>
              <a:sym typeface="Asap"/>
            </a:endParaRPr>
          </a:p>
        </p:txBody>
      </p:sp>
      <p:grpSp>
        <p:nvGrpSpPr>
          <p:cNvPr id="6" name="Group 6"/>
          <p:cNvGrpSpPr/>
          <p:nvPr/>
        </p:nvGrpSpPr>
        <p:grpSpPr>
          <a:xfrm>
            <a:off x="1028700" y="2109985"/>
            <a:ext cx="10386058" cy="4080360"/>
            <a:chOff x="0" y="-2451198"/>
            <a:chExt cx="13848077" cy="5440478"/>
          </a:xfrm>
        </p:grpSpPr>
        <p:sp>
          <p:nvSpPr>
            <p:cNvPr id="7" name="TextBox 7"/>
            <p:cNvSpPr txBox="1"/>
            <p:nvPr/>
          </p:nvSpPr>
          <p:spPr>
            <a:xfrm>
              <a:off x="0" y="-142875"/>
              <a:ext cx="12125004" cy="947210"/>
            </a:xfrm>
            <a:prstGeom prst="rect">
              <a:avLst/>
            </a:prstGeom>
          </p:spPr>
          <p:txBody>
            <a:bodyPr lIns="0" tIns="0" rIns="0" bIns="0" rtlCol="0" anchor="t">
              <a:spAutoFit/>
            </a:bodyPr>
            <a:lstStyle/>
            <a:p>
              <a:pPr algn="l">
                <a:lnSpc>
                  <a:spcPts val="5599"/>
                </a:lnSpc>
                <a:spcBef>
                  <a:spcPct val="0"/>
                </a:spcBef>
              </a:pPr>
              <a:endParaRPr/>
            </a:p>
          </p:txBody>
        </p:sp>
        <p:sp>
          <p:nvSpPr>
            <p:cNvPr id="8" name="TextBox 8"/>
            <p:cNvSpPr txBox="1"/>
            <p:nvPr/>
          </p:nvSpPr>
          <p:spPr>
            <a:xfrm>
              <a:off x="0" y="-2451198"/>
              <a:ext cx="13848077" cy="4616646"/>
            </a:xfrm>
            <a:prstGeom prst="rect">
              <a:avLst/>
            </a:prstGeom>
          </p:spPr>
          <p:txBody>
            <a:bodyPr lIns="0" tIns="0" rIns="0" bIns="0" rtlCol="0" anchor="t">
              <a:spAutoFit/>
            </a:bodyPr>
            <a:lstStyle/>
            <a:p>
              <a:pPr algn="l">
                <a:lnSpc>
                  <a:spcPts val="9024"/>
                </a:lnSpc>
              </a:pPr>
              <a:r>
                <a:rPr lang="en-US" sz="9024" b="1" dirty="0">
                  <a:solidFill>
                    <a:srgbClr val="D1D1CB"/>
                  </a:solidFill>
                  <a:latin typeface="Cabin Bold"/>
                  <a:ea typeface="Cabin Bold"/>
                  <a:cs typeface="Cabin Bold"/>
                  <a:sym typeface="Cabin Bold"/>
                </a:rPr>
                <a:t>ETL pipeline </a:t>
              </a:r>
              <a:r>
                <a:rPr lang="vi-VN" sz="9024" b="1" dirty="0">
                  <a:solidFill>
                    <a:srgbClr val="D1D1CB"/>
                  </a:solidFill>
                  <a:latin typeface="Cabin Bold"/>
                  <a:ea typeface="Cabin Bold"/>
                  <a:cs typeface="Cabin Bold"/>
                  <a:sym typeface="Cabin Bold"/>
                </a:rPr>
                <a:t>xử lý dữ liệu sức khỏe giấc ngủ </a:t>
              </a:r>
              <a:endParaRPr lang="en-US" sz="9024" b="1" dirty="0">
                <a:solidFill>
                  <a:srgbClr val="D1D1CB"/>
                </a:solidFill>
                <a:latin typeface="Cabin Bold"/>
                <a:ea typeface="Cabin Bold"/>
                <a:cs typeface="Cabin Bold"/>
                <a:sym typeface="Cabin Bold"/>
              </a:endParaRPr>
            </a:p>
          </p:txBody>
        </p:sp>
        <p:sp>
          <p:nvSpPr>
            <p:cNvPr id="10" name="AutoShape 10"/>
            <p:cNvSpPr/>
            <p:nvPr/>
          </p:nvSpPr>
          <p:spPr>
            <a:xfrm>
              <a:off x="7560266" y="2989280"/>
              <a:ext cx="3670239" cy="0"/>
            </a:xfrm>
            <a:prstGeom prst="line">
              <a:avLst/>
            </a:prstGeom>
            <a:ln w="50800" cap="flat">
              <a:solidFill>
                <a:srgbClr val="D1D1CB"/>
              </a:solidFill>
              <a:prstDash val="solid"/>
              <a:headEnd type="none" w="sm" len="sm"/>
              <a:tailEnd type="none" w="sm" len="sm"/>
            </a:ln>
          </p:spPr>
          <p:txBody>
            <a:bodyPr/>
            <a:lstStyle/>
            <a:p>
              <a:endParaRPr lang="en-US"/>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1D1CB"/>
        </a:solidFill>
        <a:effectLst/>
      </p:bgPr>
    </p:bg>
    <p:spTree>
      <p:nvGrpSpPr>
        <p:cNvPr id="1" name=""/>
        <p:cNvGrpSpPr/>
        <p:nvPr/>
      </p:nvGrpSpPr>
      <p:grpSpPr>
        <a:xfrm>
          <a:off x="0" y="0"/>
          <a:ext cx="0" cy="0"/>
          <a:chOff x="0" y="0"/>
          <a:chExt cx="0" cy="0"/>
        </a:xfrm>
      </p:grpSpPr>
      <p:sp>
        <p:nvSpPr>
          <p:cNvPr id="18" name="Freeform 18"/>
          <p:cNvSpPr/>
          <p:nvPr/>
        </p:nvSpPr>
        <p:spPr>
          <a:xfrm>
            <a:off x="1028700" y="5654561"/>
            <a:ext cx="16230600" cy="3603739"/>
          </a:xfrm>
          <a:custGeom>
            <a:avLst/>
            <a:gdLst/>
            <a:ahLst/>
            <a:cxnLst/>
            <a:rect l="l" t="t" r="r" b="b"/>
            <a:pathLst>
              <a:path w="16230600" h="3603739">
                <a:moveTo>
                  <a:pt x="0" y="0"/>
                </a:moveTo>
                <a:lnTo>
                  <a:pt x="16230600" y="0"/>
                </a:lnTo>
                <a:lnTo>
                  <a:pt x="16230600" y="3603739"/>
                </a:lnTo>
                <a:lnTo>
                  <a:pt x="0" y="3603739"/>
                </a:lnTo>
                <a:lnTo>
                  <a:pt x="0" y="0"/>
                </a:lnTo>
                <a:close/>
              </a:path>
            </a:pathLst>
          </a:custGeom>
          <a:blipFill>
            <a:blip r:embed="rId2"/>
            <a:stretch>
              <a:fillRect l="-297" t="-15895" b="-185065"/>
            </a:stretch>
          </a:blipFill>
        </p:spPr>
        <p:txBody>
          <a:bodyPr/>
          <a:lstStyle/>
          <a:p>
            <a:endParaRPr lang="en-US"/>
          </a:p>
        </p:txBody>
      </p:sp>
      <p:sp>
        <p:nvSpPr>
          <p:cNvPr id="28" name="TextBox 27">
            <a:extLst>
              <a:ext uri="{FF2B5EF4-FFF2-40B4-BE49-F238E27FC236}">
                <a16:creationId xmlns:a16="http://schemas.microsoft.com/office/drawing/2014/main" id="{459AFCFA-03B7-CF1A-79DB-ED94FC008A3E}"/>
              </a:ext>
            </a:extLst>
          </p:cNvPr>
          <p:cNvSpPr txBox="1"/>
          <p:nvPr/>
        </p:nvSpPr>
        <p:spPr>
          <a:xfrm>
            <a:off x="2057400" y="1028700"/>
            <a:ext cx="13258800" cy="3046988"/>
          </a:xfrm>
          <a:prstGeom prst="rect">
            <a:avLst/>
          </a:prstGeom>
          <a:noFill/>
        </p:spPr>
        <p:txBody>
          <a:bodyPr wrap="square">
            <a:spAutoFit/>
          </a:bodyPr>
          <a:lstStyle/>
          <a:p>
            <a:pPr>
              <a:buNone/>
            </a:pPr>
            <a:r>
              <a:rPr lang="vi-VN" sz="3200" dirty="0">
                <a:latin typeface="+mj-lt"/>
              </a:rPr>
              <a:t>ETL – Xương sống của hệ thống dữ liệu hiện đại </a:t>
            </a:r>
          </a:p>
          <a:p>
            <a:pPr>
              <a:buNone/>
            </a:pPr>
            <a:r>
              <a:rPr lang="vi-VN" sz="3200" dirty="0">
                <a:latin typeface="+mj-lt"/>
              </a:rPr>
              <a:t>ETL (</a:t>
            </a:r>
            <a:r>
              <a:rPr lang="vi-VN" sz="3200" dirty="0" err="1">
                <a:latin typeface="+mj-lt"/>
              </a:rPr>
              <a:t>Extract</a:t>
            </a:r>
            <a:r>
              <a:rPr lang="vi-VN" sz="3200" dirty="0">
                <a:latin typeface="+mj-lt"/>
              </a:rPr>
              <a:t> – </a:t>
            </a:r>
            <a:r>
              <a:rPr lang="vi-VN" sz="3200" dirty="0" err="1">
                <a:latin typeface="+mj-lt"/>
              </a:rPr>
              <a:t>Transform</a:t>
            </a:r>
            <a:r>
              <a:rPr lang="vi-VN" sz="3200" dirty="0">
                <a:latin typeface="+mj-lt"/>
              </a:rPr>
              <a:t> – </a:t>
            </a:r>
            <a:r>
              <a:rPr lang="vi-VN" sz="3200" dirty="0" err="1">
                <a:latin typeface="+mj-lt"/>
              </a:rPr>
              <a:t>Load</a:t>
            </a:r>
            <a:r>
              <a:rPr lang="vi-VN" sz="3200" dirty="0">
                <a:latin typeface="+mj-lt"/>
              </a:rPr>
              <a:t>) là quy trình nền tảng trong mọi hệ thống dữ liệu. Dữ liệu từ các nguồn như </a:t>
            </a:r>
            <a:r>
              <a:rPr lang="vi-VN" sz="3200" dirty="0" err="1">
                <a:latin typeface="+mj-lt"/>
              </a:rPr>
              <a:t>website</a:t>
            </a:r>
            <a:r>
              <a:rPr lang="vi-VN" sz="3200" dirty="0">
                <a:latin typeface="+mj-lt"/>
              </a:rPr>
              <a:t>, ứng dụng, hay hệ thống ERP không thể được phân tích trực tiếp mà phải trải qua quá trình ETL để đảm bảo tính chính xác và nhất quán. Nếu ETL sai, toàn bộ báo cáo và mô hình AI phía sau cũng sẽ sai theo.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1D1CB"/>
        </a:solidFill>
        <a:effectLst/>
      </p:bgPr>
    </p:bg>
    <p:spTree>
      <p:nvGrpSpPr>
        <p:cNvPr id="1" name=""/>
        <p:cNvGrpSpPr/>
        <p:nvPr/>
      </p:nvGrpSpPr>
      <p:grpSpPr>
        <a:xfrm>
          <a:off x="0" y="0"/>
          <a:ext cx="0" cy="0"/>
          <a:chOff x="0" y="0"/>
          <a:chExt cx="0" cy="0"/>
        </a:xfrm>
      </p:grpSpPr>
      <p:sp>
        <p:nvSpPr>
          <p:cNvPr id="2" name="Freeform 2"/>
          <p:cNvSpPr/>
          <p:nvPr/>
        </p:nvSpPr>
        <p:spPr>
          <a:xfrm>
            <a:off x="-35997" y="-88436"/>
            <a:ext cx="18323997" cy="10375436"/>
          </a:xfrm>
          <a:custGeom>
            <a:avLst/>
            <a:gdLst/>
            <a:ahLst/>
            <a:cxnLst/>
            <a:rect l="l" t="t" r="r" b="b"/>
            <a:pathLst>
              <a:path w="18323997" h="10375436">
                <a:moveTo>
                  <a:pt x="0" y="0"/>
                </a:moveTo>
                <a:lnTo>
                  <a:pt x="18323997" y="0"/>
                </a:lnTo>
                <a:lnTo>
                  <a:pt x="18323997" y="10375436"/>
                </a:lnTo>
                <a:lnTo>
                  <a:pt x="0" y="10375436"/>
                </a:lnTo>
                <a:lnTo>
                  <a:pt x="0" y="0"/>
                </a:lnTo>
                <a:close/>
              </a:path>
            </a:pathLst>
          </a:custGeom>
          <a:blipFill>
            <a:blip r:embed="rId2"/>
            <a:stretch>
              <a:fillRect t="-8833" b="-8833"/>
            </a:stretch>
          </a:blipFill>
        </p:spPr>
        <p:txBody>
          <a:bodyPr/>
          <a:lstStyle/>
          <a:p>
            <a:endParaRPr lang="en-US"/>
          </a:p>
        </p:txBody>
      </p:sp>
      <p:sp>
        <p:nvSpPr>
          <p:cNvPr id="3" name="TextBox 3"/>
          <p:cNvSpPr txBox="1"/>
          <p:nvPr/>
        </p:nvSpPr>
        <p:spPr>
          <a:xfrm>
            <a:off x="1066800" y="2400300"/>
            <a:ext cx="17221200" cy="4062651"/>
          </a:xfrm>
          <a:prstGeom prst="rect">
            <a:avLst/>
          </a:prstGeom>
        </p:spPr>
        <p:txBody>
          <a:bodyPr wrap="square" lIns="0" tIns="0" rIns="0" bIns="0" rtlCol="0" anchor="t">
            <a:spAutoFit/>
          </a:bodyPr>
          <a:lstStyle/>
          <a:p>
            <a:r>
              <a:rPr lang="vi-VN" sz="4400" dirty="0">
                <a:latin typeface="+mj-lt"/>
              </a:rPr>
              <a:t>							Lợi ích của ETL </a:t>
            </a:r>
          </a:p>
          <a:p>
            <a:r>
              <a:rPr lang="vi-VN" sz="4400" dirty="0">
                <a:latin typeface="+mj-lt"/>
              </a:rPr>
              <a:t>ETL giúp dữ liệu trở nên: </a:t>
            </a:r>
          </a:p>
          <a:p>
            <a:r>
              <a:rPr lang="vi-VN" sz="4400" dirty="0">
                <a:latin typeface="+mj-lt"/>
              </a:rPr>
              <a:t>Sạch: Loại bỏ lỗi, trùng lặp, dữ liệu thiếu. </a:t>
            </a:r>
          </a:p>
          <a:p>
            <a:r>
              <a:rPr lang="vi-VN" sz="4400" dirty="0">
                <a:latin typeface="+mj-lt"/>
              </a:rPr>
              <a:t>Đúng </a:t>
            </a:r>
            <a:r>
              <a:rPr lang="vi-VN" sz="4400" dirty="0" err="1">
                <a:latin typeface="+mj-lt"/>
              </a:rPr>
              <a:t>format</a:t>
            </a:r>
            <a:r>
              <a:rPr lang="vi-VN" sz="4400" dirty="0">
                <a:latin typeface="+mj-lt"/>
              </a:rPr>
              <a:t>: Chuẩn hóa định dạng để dễ dàng xử lý. </a:t>
            </a:r>
          </a:p>
          <a:p>
            <a:r>
              <a:rPr lang="vi-VN" sz="4400" dirty="0">
                <a:latin typeface="+mj-lt"/>
              </a:rPr>
              <a:t>Sẵn sàng cho phân tích: Dữ liệu có thể được dùng ngay cho BI, báo cáo, hoặc mô hình AI.</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1D1CB"/>
        </a:solidFill>
        <a:effectLst/>
      </p:bgPr>
    </p:bg>
    <p:spTree>
      <p:nvGrpSpPr>
        <p:cNvPr id="1" name=""/>
        <p:cNvGrpSpPr/>
        <p:nvPr/>
      </p:nvGrpSpPr>
      <p:grpSpPr>
        <a:xfrm>
          <a:off x="0" y="0"/>
          <a:ext cx="0" cy="0"/>
          <a:chOff x="0" y="0"/>
          <a:chExt cx="0" cy="0"/>
        </a:xfrm>
      </p:grpSpPr>
      <p:sp>
        <p:nvSpPr>
          <p:cNvPr id="9" name="Freeform 9"/>
          <p:cNvSpPr/>
          <p:nvPr/>
        </p:nvSpPr>
        <p:spPr>
          <a:xfrm>
            <a:off x="1028700" y="1055990"/>
            <a:ext cx="7336916" cy="8229600"/>
          </a:xfrm>
          <a:custGeom>
            <a:avLst/>
            <a:gdLst/>
            <a:ahLst/>
            <a:cxnLst/>
            <a:rect l="l" t="t" r="r" b="b"/>
            <a:pathLst>
              <a:path w="7336916" h="8229600">
                <a:moveTo>
                  <a:pt x="0" y="0"/>
                </a:moveTo>
                <a:lnTo>
                  <a:pt x="7336916" y="0"/>
                </a:lnTo>
                <a:lnTo>
                  <a:pt x="7336916" y="8229600"/>
                </a:lnTo>
                <a:lnTo>
                  <a:pt x="0" y="8229600"/>
                </a:lnTo>
                <a:lnTo>
                  <a:pt x="0" y="0"/>
                </a:lnTo>
                <a:close/>
              </a:path>
            </a:pathLst>
          </a:custGeom>
          <a:blipFill>
            <a:blip r:embed="rId2"/>
            <a:stretch>
              <a:fillRect t="-16906" b="-16906"/>
            </a:stretch>
          </a:blipFill>
        </p:spPr>
        <p:txBody>
          <a:bodyPr/>
          <a:lstStyle/>
          <a:p>
            <a:endParaRPr lang="en-US"/>
          </a:p>
        </p:txBody>
      </p:sp>
      <p:sp>
        <p:nvSpPr>
          <p:cNvPr id="11" name="TextBox 10">
            <a:extLst>
              <a:ext uri="{FF2B5EF4-FFF2-40B4-BE49-F238E27FC236}">
                <a16:creationId xmlns:a16="http://schemas.microsoft.com/office/drawing/2014/main" id="{52CE7307-CF5B-10D0-DABE-88D2DA452A47}"/>
              </a:ext>
            </a:extLst>
          </p:cNvPr>
          <p:cNvSpPr txBox="1"/>
          <p:nvPr/>
        </p:nvSpPr>
        <p:spPr>
          <a:xfrm>
            <a:off x="8839200" y="1866900"/>
            <a:ext cx="8915400" cy="3970318"/>
          </a:xfrm>
          <a:prstGeom prst="rect">
            <a:avLst/>
          </a:prstGeom>
          <a:noFill/>
        </p:spPr>
        <p:txBody>
          <a:bodyPr wrap="square">
            <a:spAutoFit/>
          </a:bodyPr>
          <a:lstStyle/>
          <a:p>
            <a:pPr>
              <a:buNone/>
            </a:pPr>
            <a:r>
              <a:rPr lang="vi-VN" sz="3600" dirty="0">
                <a:latin typeface="+mj-lt"/>
              </a:rPr>
              <a:t>Công nghệ sử dụng </a:t>
            </a:r>
          </a:p>
          <a:p>
            <a:pPr>
              <a:buNone/>
            </a:pPr>
            <a:r>
              <a:rPr lang="vi-VN" sz="3600" dirty="0">
                <a:latin typeface="+mj-lt"/>
              </a:rPr>
              <a:t>- </a:t>
            </a:r>
            <a:r>
              <a:rPr lang="vi-VN" sz="3600" dirty="0" err="1">
                <a:latin typeface="+mj-lt"/>
              </a:rPr>
              <a:t>Python</a:t>
            </a:r>
            <a:r>
              <a:rPr lang="vi-VN" sz="3600" dirty="0">
                <a:latin typeface="+mj-lt"/>
              </a:rPr>
              <a:t>: Xử lý và tự động hóa các bước ETL. </a:t>
            </a:r>
          </a:p>
          <a:p>
            <a:pPr>
              <a:buNone/>
            </a:pPr>
            <a:r>
              <a:rPr lang="vi-VN" sz="3600" dirty="0">
                <a:latin typeface="+mj-lt"/>
              </a:rPr>
              <a:t>- </a:t>
            </a:r>
            <a:r>
              <a:rPr lang="vi-VN" sz="3600" dirty="0" err="1">
                <a:latin typeface="+mj-lt"/>
              </a:rPr>
              <a:t>Apache</a:t>
            </a:r>
            <a:r>
              <a:rPr lang="vi-VN" sz="3600" dirty="0">
                <a:latin typeface="+mj-lt"/>
              </a:rPr>
              <a:t> </a:t>
            </a:r>
            <a:r>
              <a:rPr lang="vi-VN" sz="3600" dirty="0" err="1">
                <a:latin typeface="+mj-lt"/>
              </a:rPr>
              <a:t>Airflow</a:t>
            </a:r>
            <a:r>
              <a:rPr lang="vi-VN" sz="3600" dirty="0">
                <a:latin typeface="+mj-lt"/>
              </a:rPr>
              <a:t>: Điều phối và giám sát </a:t>
            </a:r>
            <a:r>
              <a:rPr lang="vi-VN" sz="3600" dirty="0" err="1">
                <a:latin typeface="+mj-lt"/>
              </a:rPr>
              <a:t>pipeline</a:t>
            </a:r>
            <a:r>
              <a:rPr lang="vi-VN" sz="3600" dirty="0">
                <a:latin typeface="+mj-lt"/>
              </a:rPr>
              <a:t> ETL. </a:t>
            </a:r>
          </a:p>
          <a:p>
            <a:pPr>
              <a:buNone/>
            </a:pPr>
            <a:r>
              <a:rPr lang="vi-VN" sz="3600" dirty="0">
                <a:latin typeface="+mj-lt"/>
              </a:rPr>
              <a:t>- </a:t>
            </a:r>
            <a:r>
              <a:rPr lang="vi-VN" sz="3600" dirty="0" err="1">
                <a:latin typeface="+mj-lt"/>
              </a:rPr>
              <a:t>PostgreSQL</a:t>
            </a:r>
            <a:r>
              <a:rPr lang="vi-VN" sz="3600" dirty="0">
                <a:latin typeface="+mj-lt"/>
              </a:rPr>
              <a:t>: Lưu trữ dữ liệu đã qua xử lý. </a:t>
            </a:r>
          </a:p>
          <a:p>
            <a:pPr>
              <a:buNone/>
            </a:pPr>
            <a:r>
              <a:rPr lang="vi-VN" sz="3600" dirty="0">
                <a:latin typeface="+mj-lt"/>
              </a:rPr>
              <a:t>- </a:t>
            </a:r>
            <a:r>
              <a:rPr lang="vi-VN" sz="3600" dirty="0" err="1">
                <a:latin typeface="+mj-lt"/>
              </a:rPr>
              <a:t>Docker</a:t>
            </a:r>
            <a:r>
              <a:rPr lang="vi-VN" sz="3600" dirty="0">
                <a:latin typeface="+mj-lt"/>
              </a:rPr>
              <a:t>: Đóng gói và triển khai hệ thống linh hoạt, dễ mở rộng.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226</Words>
  <Application>Microsoft Office PowerPoint</Application>
  <PresentationFormat>Custom</PresentationFormat>
  <Paragraphs>14</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Asap</vt:lpstr>
      <vt:lpstr>Cabin Bold</vt:lpstr>
      <vt:lpstr>Arial</vt:lpstr>
      <vt:lpstr>Calibri</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Bản thuyết trình giáo dục đa dạng sinh học Bản thuyết trình theo Phong cách Rõ ràng Doanh nghiệp Xanh lá Đậm Trắng</dc:title>
  <cp:lastModifiedBy>NGUYÊN NGUYỄN</cp:lastModifiedBy>
  <cp:revision>2</cp:revision>
  <dcterms:created xsi:type="dcterms:W3CDTF">2006-08-16T00:00:00Z</dcterms:created>
  <dcterms:modified xsi:type="dcterms:W3CDTF">2026-02-03T07:30:55Z</dcterms:modified>
  <dc:identifier>DAHAP7xTNJM</dc:identifier>
</cp:coreProperties>
</file>

<file path=docProps/thumbnail.jpeg>
</file>